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7F0866-282E-4732-A4AB-9923E11FE01A}">
  <a:tblStyle styleId="{D77F0866-282E-4732-A4AB-9923E11FE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656e294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656e294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5dde1c06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5dde1c06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dde1c06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5dde1c06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5dde1c06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5dde1c06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5dde1c06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5dde1c06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5dde1c06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5dde1c06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5dde1c06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5dde1c06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7eb77db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7eb77db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6ad4635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6ad4635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7eb77db7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7eb77db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5dde1c06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5dde1c06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5dde1c06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5dde1c06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5dde1c06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5dde1c06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dde1c06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5dde1c06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dde1c06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5dde1c06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5dde1c06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5dde1c06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5dde1c06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5dde1c06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Failure Prediction </a:t>
            </a:r>
            <a:endParaRPr b="1"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40100" y="3913875"/>
            <a:ext cx="4645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20: Sanjana Shah, Vajiha Tasneem, Abinanda Manoj</a:t>
            </a:r>
            <a:endParaRPr sz="14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8725"/>
            <a:ext cx="3687125" cy="2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3398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 (RBF &amp; Sigmoid)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0" y="3534125"/>
            <a:ext cx="4455600" cy="18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69% to 72%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70%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(Rbf)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59 (True Negatives) + 102 (True Positives) = 161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39 (False Positives) + 30 (False Negatives) = 69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25" y="812913"/>
            <a:ext cx="2604272" cy="2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500" y="796788"/>
            <a:ext cx="2604275" cy="2652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4572000" y="3534125"/>
            <a:ext cx="4548300" cy="18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34% to 50%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45%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(Sigmoid) </a:t>
            </a: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30 (True Negatives) + 75 (True Positives) = 105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68 (False Positives) + 57 (False Negatives) = 125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>
            <a:off x="4455450" y="914100"/>
            <a:ext cx="31500" cy="38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38100" y="1348025"/>
            <a:ext cx="38940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[0.787, 0.826, 0.769, 0.672]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100">
                <a:latin typeface="Montserrat"/>
                <a:ea typeface="Montserrat"/>
                <a:cs typeface="Montserrat"/>
                <a:sym typeface="Montserrat"/>
              </a:rPr>
              <a:t>Moderate performance across folds.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6.5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4.6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79 + 97 = 176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21 + 33 = 54 instances.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Decision Tree model shows fair accuracy with strong precision but slightly lower recall, making it good at reducing false positives but potentially missing some true positives.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089" y="1307850"/>
            <a:ext cx="4413535" cy="30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</a:t>
            </a:r>
            <a:r>
              <a:rPr lang="en"/>
              <a:t>DESCENT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420500" y="1624500"/>
            <a:ext cx="36381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Accuracy = 88%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model correctly classified of a total of 66 (True Negatives) + 95 (True Positives) = 161 instances.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misclassified of total of 11 (False Positives) + 12 (False Negatives) = 23 instances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75" y="1035425"/>
            <a:ext cx="4663200" cy="77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775" y="1864625"/>
            <a:ext cx="4663199" cy="30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0" y="1516325"/>
            <a:ext cx="4572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75% to 90%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85 (True Negatives) + 113 (True Positives) = 198 instances.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13 (False Positives) + 19 (False Negatives) = 32 instances.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70453"/>
            <a:ext cx="4423450" cy="429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</a:t>
            </a:r>
            <a:r>
              <a:rPr lang="en"/>
              <a:t> </a:t>
            </a:r>
            <a:r>
              <a:rPr lang="en"/>
              <a:t>PERCEPTRON</a:t>
            </a:r>
            <a:r>
              <a:rPr lang="en"/>
              <a:t> 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29775" y="1355525"/>
            <a:ext cx="3746700" cy="26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Hidden layers (25, 15 neurons)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[0.843, 0.887, 0.847, 0.755]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100">
                <a:latin typeface="Montserrat"/>
                <a:ea typeface="Montserrat"/>
                <a:cs typeface="Montserrat"/>
                <a:sym typeface="Montserrat"/>
              </a:rPr>
              <a:t>High accuracy across different folds, indicating stable performance.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3.8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91.5% 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77  + 119  = 196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23  + 11  = 34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MLP model performs very well with an accuracy of 85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%, high precision, and excellent recall. It has a balanced performance, correctly identifying most positives while keeping false positives at a manageable level.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250" y="1355525"/>
            <a:ext cx="4530349" cy="30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357300" y="1306200"/>
            <a:ext cx="3917700" cy="4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Accuracy = 60 %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model correctly classified a total of 57 (True Negatives) + 54 (True Positives) = 111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misclassified a total of 20 (False Positives) + 53 (False Negatives) = 73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150" y="907875"/>
            <a:ext cx="458744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150" y="1821975"/>
            <a:ext cx="4587451" cy="31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236288" y="0"/>
            <a:ext cx="70389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</a:t>
            </a:r>
            <a:endParaRPr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1764288" y="4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{D77F0866-282E-4732-A4AB-9923E11FE01A}</a:tableStyleId>
              </a:tblPr>
              <a:tblGrid>
                <a:gridCol w="1409650"/>
                <a:gridCol w="1409650"/>
                <a:gridCol w="1409650"/>
                <a:gridCol w="1386475"/>
              </a:tblGrid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86.5%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85.6%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SVM-Linear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SVM-Poly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SVM-Rbf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SVM-Sigmoid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4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escent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88%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Naive Bayes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Perceptron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MLP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441950" y="367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203575" y="939925"/>
            <a:ext cx="60711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Models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Random Forest (89%) and Stochastic Gradient Descent (88%) excel in accuracy, precision, and recall, making them the top choices for reliable heart disease prediction.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High Recall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MLP’s high recall (92%) is ideal for applications where identifying all positive cases is crucial, even with a slight trade-off in precision.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Underperformers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KNN and Perceptron lag in all metrics, with KNN at 66% accuracy and Perceptron at 60%, highlighting their limitations for this dataset.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Balanced Option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Naive Bayes (86% accuracy) provides a good mix of simplicity and predictive strength, but falls short of the top-performing 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807575" y="1949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6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6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1526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graphicFrame>
        <p:nvGraphicFramePr>
          <p:cNvPr id="142" name="Google Shape;142;p14"/>
          <p:cNvGraphicFramePr/>
          <p:nvPr/>
        </p:nvGraphicFramePr>
        <p:xfrm>
          <a:off x="952500" y="138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{D77F0866-282E-4732-A4AB-9923E11FE01A}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CONTRIBUTION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Sanjana Shah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Worked on Primary Objective, Stochastic Gradient Descent, Perceptron ,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Evaluation metrics table,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Conclusion and Random Forest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Vajiha Tasneem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Worked on Data preprocessing, K-Nearest Neighbour,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Trees,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Evaluation metrics table,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Conclusion and Multi Layer Perceptron.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Abinanda Manoj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Worked on Introduction, Logistic Regression, Naive Bayes, Evaluation metrics table, Conclusion and Support Vector Machines.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38100" y="1444600"/>
            <a:ext cx="82476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Context: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Cardiovascular diseases (CVDs) are the leading cause of death globally, claiming 17.9 million lives annually (31% of all deaths). Early detection is critical, and machine learning models can play a pivotal role in risk prediction and management.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Dataset Details: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Total Observations: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918 (after removing 272 duplicates).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11 attributes like age, sex, chest pain type, cholesterol, max heart rate, and more.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Target Variable: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Heart Disease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(1 = disease, 0 = normal).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Consolidates 5 datasets: Cleveland (303), Hungarian (294), Switzerland (123), Long Beach VA (200), and Stalog (270), making it the largest heart disease dataset for research.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50" y="0"/>
            <a:ext cx="3794850" cy="151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OBJECTIVE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09025" y="986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Our objective is to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develop machine learning models to predict heart disease outcomes based on patient data, using the Heart Failure Prediction Dataset.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Compare the effectiveness of various machine learning algorithms (KNN, SVM, Logistic Regression, Random Forest, Decision Tree, Naive Bayes, Stochastic Gradient Descent, Multi layer Perceptron, Perceptron) in predicting heart disease.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Evaluate model performance using key metrics (accuracy, precision, recall) and confusion matrices to determine the most effective approach for heart disease prediction.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778475" y="1492650"/>
            <a:ext cx="36597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Data Preprocessing Steps: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Encoded Categorical Features: (Binary Variables)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'Sex' encoded as 0 (M) and 1 (F)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'ExerciseAngina' encoded as 0 (Y) and 1 (N)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One-Hot Encoded Features: (Multi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category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variables)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ChestPainType, RestingECG, ST_Slope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Correlation Analysis: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Identified top features correlated with 'HeartDisease':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No missing values in a data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Data Splitting: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Split data into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(75%)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training and (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25%)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testing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4525"/>
            <a:ext cx="4153473" cy="31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0" y="1635175"/>
            <a:ext cx="46398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76% to 88%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86 (True Negatives) + 113 (True Positives) = 199 instances.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12 (False Positives) + 19 (False Negatives) = 31 instances.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50" y="942775"/>
            <a:ext cx="4226874" cy="40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NEIGHBOURS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483775" y="1471975"/>
            <a:ext cx="36711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KNN with n_neighbors set to 3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[0.683, 0.735, 0.716, 0.616] </a:t>
            </a:r>
            <a:r>
              <a:rPr i="1" lang="en" sz="1100">
                <a:latin typeface="Montserrat"/>
                <a:ea typeface="Montserrat"/>
                <a:cs typeface="Montserrat"/>
                <a:sym typeface="Montserrat"/>
              </a:rPr>
              <a:t>Moderate accuracy across folds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66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.1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0.97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6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7.69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% 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Confusion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64 + 88 = 152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36 + 42 = 78 instances.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KNN performs reasonably well but can be improved by tuning parameters like neighbors or distance metrics.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675" y="1471976"/>
            <a:ext cx="4340498" cy="2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483675" y="992625"/>
            <a:ext cx="3488100" cy="3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Accuracy = 89%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indent="-3178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5"/>
              <a:buFont typeface="Montserrat"/>
              <a:buChar char="●"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The model correctly classified a total of 68 (True Negatives) + 95 (True Positives) = 163 instances.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Font typeface="Montserrat"/>
              <a:buChar char="●"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It misclassified a total of 9 (False Positives) + 12 (False Negatives) = 21 instances.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475" y="896925"/>
            <a:ext cx="49748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75" y="1814075"/>
            <a:ext cx="4974850" cy="32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375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 (Linear &amp; Poly)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0" y="3404475"/>
            <a:ext cx="44388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73% to 88%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(Linear)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86 (True Negatives) + 112 (True Positives) = 198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12 (False Positives) + 20 (False Negatives) = 32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833525"/>
            <a:ext cx="2570950" cy="25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975" y="737925"/>
            <a:ext cx="2650442" cy="2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4470300" y="3404475"/>
            <a:ext cx="45348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70% to 79%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74%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(Poly) </a:t>
            </a: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79 (True Negatives) + 92 (True Positives) = 171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19 (False Positives) + 40 (False Negatives) = 59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4438788" y="914100"/>
            <a:ext cx="31500" cy="38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